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</p:sldMasterIdLst>
  <p:notesMasterIdLst>
    <p:notesMasterId r:id="rId28"/>
  </p:notesMasterIdLst>
  <p:handoutMasterIdLst>
    <p:handoutMasterId r:id="rId29"/>
  </p:handoutMasterIdLst>
  <p:sldIdLst>
    <p:sldId id="312" r:id="rId5"/>
    <p:sldId id="304" r:id="rId6"/>
    <p:sldId id="323" r:id="rId7"/>
    <p:sldId id="324" r:id="rId8"/>
    <p:sldId id="325" r:id="rId9"/>
    <p:sldId id="307" r:id="rId10"/>
    <p:sldId id="281" r:id="rId11"/>
    <p:sldId id="326" r:id="rId12"/>
    <p:sldId id="327" r:id="rId13"/>
    <p:sldId id="328" r:id="rId14"/>
    <p:sldId id="340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297" r:id="rId2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62" d="100"/>
          <a:sy n="62" d="100"/>
        </p:scale>
        <p:origin x="828" y="4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HRITHA KANDRA" userId="755914fcfbea2721" providerId="LiveId" clId="{7A12FDB8-71E2-4486-822C-D39ED8E27870}"/>
    <pc:docChg chg="modSld">
      <pc:chgData name="AASHRITHA KANDRA" userId="755914fcfbea2721" providerId="LiveId" clId="{7A12FDB8-71E2-4486-822C-D39ED8E27870}" dt="2024-05-21T18:30:54.561" v="108"/>
      <pc:docMkLst>
        <pc:docMk/>
      </pc:docMkLst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2952923800" sldId="281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2952923800" sldId="281"/>
            <ac:picMk id="6" creationId="{4640648E-A285-9572-F7FF-14016BE349CB}"/>
          </ac:picMkLst>
        </pc:picChg>
      </pc:sldChg>
      <pc:sldChg chg="addSp modSp mod modTransition">
        <pc:chgData name="AASHRITHA KANDRA" userId="755914fcfbea2721" providerId="LiveId" clId="{7A12FDB8-71E2-4486-822C-D39ED8E27870}" dt="2024-05-21T18:30:54.561" v="108"/>
        <pc:sldMkLst>
          <pc:docMk/>
          <pc:sldMk cId="1973173046" sldId="297"/>
        </pc:sldMkLst>
        <pc:spChg chg="mod">
          <ac:chgData name="AASHRITHA KANDRA" userId="755914fcfbea2721" providerId="LiveId" clId="{7A12FDB8-71E2-4486-822C-D39ED8E27870}" dt="2024-05-21T18:17:11.561" v="102" actId="14100"/>
          <ac:spMkLst>
            <pc:docMk/>
            <pc:sldMk cId="1973173046" sldId="297"/>
            <ac:spMk id="2" creationId="{509D22C5-0C9E-B582-A8FE-B45E70A01E7F}"/>
          </ac:spMkLst>
        </pc:spChg>
        <pc:spChg chg="mod">
          <ac:chgData name="AASHRITHA KANDRA" userId="755914fcfbea2721" providerId="LiveId" clId="{7A12FDB8-71E2-4486-822C-D39ED8E27870}" dt="2024-05-21T18:17:04.358" v="100" actId="20577"/>
          <ac:spMkLst>
            <pc:docMk/>
            <pc:sldMk cId="1973173046" sldId="297"/>
            <ac:spMk id="3" creationId="{D8B5CEF2-E667-BBB5-2EA6-C06F93B6DE12}"/>
          </ac:spMkLst>
        </pc:spChg>
        <pc:picChg chg="add mod">
          <ac:chgData name="AASHRITHA KANDRA" userId="755914fcfbea2721" providerId="LiveId" clId="{7A12FDB8-71E2-4486-822C-D39ED8E27870}" dt="2024-05-21T18:30:54.561" v="108"/>
          <ac:picMkLst>
            <pc:docMk/>
            <pc:sldMk cId="1973173046" sldId="297"/>
            <ac:picMk id="4" creationId="{60A7A77D-C74A-A35E-E5BE-9253EC92C17B}"/>
          </ac:picMkLst>
        </pc:picChg>
      </pc:sldChg>
      <pc:sldChg chg="addSp delSp modSp modTransition modAnim">
        <pc:chgData name="AASHRITHA KANDRA" userId="755914fcfbea2721" providerId="LiveId" clId="{7A12FDB8-71E2-4486-822C-D39ED8E27870}" dt="2024-05-21T18:29:28.882" v="107"/>
        <pc:sldMkLst>
          <pc:docMk/>
          <pc:sldMk cId="3913219759" sldId="304"/>
        </pc:sldMkLst>
        <pc:picChg chg="add del mod">
          <ac:chgData name="AASHRITHA KANDRA" userId="755914fcfbea2721" providerId="LiveId" clId="{7A12FDB8-71E2-4486-822C-D39ED8E27870}" dt="2024-05-21T18:19:07.705" v="104"/>
          <ac:picMkLst>
            <pc:docMk/>
            <pc:sldMk cId="3913219759" sldId="304"/>
            <ac:picMk id="5" creationId="{DABC0412-40EC-D92B-B8F2-30861E02AF53}"/>
          </ac:picMkLst>
        </pc:picChg>
        <pc:picChg chg="add del mod">
          <ac:chgData name="AASHRITHA KANDRA" userId="755914fcfbea2721" providerId="LiveId" clId="{7A12FDB8-71E2-4486-822C-D39ED8E27870}" dt="2024-05-21T18:19:38.101" v="106"/>
          <ac:picMkLst>
            <pc:docMk/>
            <pc:sldMk cId="3913219759" sldId="304"/>
            <ac:picMk id="6" creationId="{81EFC8EF-B04F-AA76-52FD-257F1D111CFE}"/>
          </ac:picMkLst>
        </pc:picChg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3913219759" sldId="304"/>
            <ac:picMk id="7" creationId="{5B23C082-E288-A18C-B9A8-6CC6784B0856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2906491918" sldId="307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2906491918" sldId="307"/>
            <ac:picMk id="5" creationId="{85C0541D-7633-48DE-FF02-EB7E365EFE5B}"/>
          </ac:picMkLst>
        </pc:picChg>
      </pc:sldChg>
      <pc:sldChg chg="addSp delSp modSp modTransition modAnim">
        <pc:chgData name="AASHRITHA KANDRA" userId="755914fcfbea2721" providerId="LiveId" clId="{7A12FDB8-71E2-4486-822C-D39ED8E27870}" dt="2024-05-21T18:29:28.882" v="107"/>
        <pc:sldMkLst>
          <pc:docMk/>
          <pc:sldMk cId="2202437675" sldId="312"/>
        </pc:sldMkLst>
        <pc:picChg chg="add del mod">
          <ac:chgData name="AASHRITHA KANDRA" userId="755914fcfbea2721" providerId="LiveId" clId="{7A12FDB8-71E2-4486-822C-D39ED8E27870}" dt="2024-05-21T18:19:07.705" v="104"/>
          <ac:picMkLst>
            <pc:docMk/>
            <pc:sldMk cId="2202437675" sldId="312"/>
            <ac:picMk id="3" creationId="{356C00E0-0882-2C61-684B-757F3A3EDFE1}"/>
          </ac:picMkLst>
        </pc:picChg>
        <pc:picChg chg="add del mod">
          <ac:chgData name="AASHRITHA KANDRA" userId="755914fcfbea2721" providerId="LiveId" clId="{7A12FDB8-71E2-4486-822C-D39ED8E27870}" dt="2024-05-21T18:19:38.101" v="106"/>
          <ac:picMkLst>
            <pc:docMk/>
            <pc:sldMk cId="2202437675" sldId="312"/>
            <ac:picMk id="4" creationId="{13E49309-B589-4CF6-6F4A-5DD3296A3004}"/>
          </ac:picMkLst>
        </pc:picChg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2202437675" sldId="312"/>
            <ac:picMk id="5" creationId="{3524F4F9-B72D-3C39-52B0-AA02AF6CE368}"/>
          </ac:picMkLst>
        </pc:picChg>
      </pc:sldChg>
      <pc:sldChg chg="addSp delSp modSp modTransition modAnim">
        <pc:chgData name="AASHRITHA KANDRA" userId="755914fcfbea2721" providerId="LiveId" clId="{7A12FDB8-71E2-4486-822C-D39ED8E27870}" dt="2024-05-21T18:29:28.882" v="107"/>
        <pc:sldMkLst>
          <pc:docMk/>
          <pc:sldMk cId="3353180886" sldId="323"/>
        </pc:sldMkLst>
        <pc:picChg chg="add del mod">
          <ac:chgData name="AASHRITHA KANDRA" userId="755914fcfbea2721" providerId="LiveId" clId="{7A12FDB8-71E2-4486-822C-D39ED8E27870}" dt="2024-05-21T18:19:07.705" v="104"/>
          <ac:picMkLst>
            <pc:docMk/>
            <pc:sldMk cId="3353180886" sldId="323"/>
            <ac:picMk id="5" creationId="{D38D0148-2018-3322-1109-82827B9AA828}"/>
          </ac:picMkLst>
        </pc:picChg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3353180886" sldId="323"/>
            <ac:picMk id="6" creationId="{6280A7FF-F157-C70E-6157-AF1FC6B2E63F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2450113930" sldId="324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2450113930" sldId="324"/>
            <ac:picMk id="4" creationId="{D19F8506-FC07-C5C9-DD3C-AEB711C8BD7B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3233359855" sldId="325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3233359855" sldId="325"/>
            <ac:picMk id="5" creationId="{B98C4C6E-3FD9-2AB4-A2B4-7D2A3A56AA32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4284799233" sldId="326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4284799233" sldId="326"/>
            <ac:picMk id="5" creationId="{B2837D19-9D04-BF73-5617-F81F9C5AD093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4051682626" sldId="327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4051682626" sldId="327"/>
            <ac:picMk id="5" creationId="{578FDEF7-9AB1-CF13-0C12-E2B5B21FF789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726430826" sldId="328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726430826" sldId="328"/>
            <ac:picMk id="5" creationId="{2F675727-9161-7B53-96B7-E22F88D72457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1522230943" sldId="329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1522230943" sldId="329"/>
            <ac:picMk id="5" creationId="{6F8A0D63-DEB6-5582-6239-C08E7EA19313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2413999194" sldId="330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2413999194" sldId="330"/>
            <ac:picMk id="5" creationId="{C3063148-1616-03F3-85C9-CC6307B26EB2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220633014" sldId="331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220633014" sldId="331"/>
            <ac:picMk id="5" creationId="{C753DF9C-C00C-13C1-DA88-DE2CE86A76C7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2680012046" sldId="332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2680012046" sldId="332"/>
            <ac:picMk id="5" creationId="{02A4E9E7-B31C-6D61-7BA2-86C71AF2C11F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404380484" sldId="333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404380484" sldId="333"/>
            <ac:picMk id="5" creationId="{BBFE9FFC-0EA9-1D35-3C20-834CCB891B69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2275575383" sldId="334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2275575383" sldId="334"/>
            <ac:picMk id="5" creationId="{F7CCDBC4-02E2-E1B3-8CC2-EA7AD8C5836B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2525516212" sldId="335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2525516212" sldId="335"/>
            <ac:picMk id="5" creationId="{68CF85FF-7ACD-E5C4-4F7B-516B97C71A6A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1327386781" sldId="336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1327386781" sldId="336"/>
            <ac:picMk id="5" creationId="{DE05C10D-8CFA-F6D7-54C2-E2FA63AABAF6}"/>
          </ac:picMkLst>
        </pc:picChg>
      </pc:sldChg>
      <pc:sldChg chg="addSp delSp modSp modTransition">
        <pc:chgData name="AASHRITHA KANDRA" userId="755914fcfbea2721" providerId="LiveId" clId="{7A12FDB8-71E2-4486-822C-D39ED8E27870}" dt="2024-05-21T18:30:54.561" v="108"/>
        <pc:sldMkLst>
          <pc:docMk/>
          <pc:sldMk cId="2079020783" sldId="337"/>
        </pc:sldMkLst>
        <pc:picChg chg="add del mod">
          <ac:chgData name="AASHRITHA KANDRA" userId="755914fcfbea2721" providerId="LiveId" clId="{7A12FDB8-71E2-4486-822C-D39ED8E27870}" dt="2024-05-21T18:30:54.561" v="108"/>
          <ac:picMkLst>
            <pc:docMk/>
            <pc:sldMk cId="2079020783" sldId="337"/>
            <ac:picMk id="5" creationId="{8AEB9827-F085-1005-2D26-A0D956FAD56C}"/>
          </ac:picMkLst>
        </pc:picChg>
        <pc:picChg chg="add mod">
          <ac:chgData name="AASHRITHA KANDRA" userId="755914fcfbea2721" providerId="LiveId" clId="{7A12FDB8-71E2-4486-822C-D39ED8E27870}" dt="2024-05-21T18:30:54.561" v="108"/>
          <ac:picMkLst>
            <pc:docMk/>
            <pc:sldMk cId="2079020783" sldId="337"/>
            <ac:picMk id="7" creationId="{7C8004CD-C323-DEB4-611F-997F998E23B4}"/>
          </ac:picMkLst>
        </pc:picChg>
      </pc:sldChg>
      <pc:sldChg chg="addSp delSp modSp modTransition">
        <pc:chgData name="AASHRITHA KANDRA" userId="755914fcfbea2721" providerId="LiveId" clId="{7A12FDB8-71E2-4486-822C-D39ED8E27870}" dt="2024-05-21T18:30:54.561" v="108"/>
        <pc:sldMkLst>
          <pc:docMk/>
          <pc:sldMk cId="2819237471" sldId="338"/>
        </pc:sldMkLst>
        <pc:picChg chg="add del mod">
          <ac:chgData name="AASHRITHA KANDRA" userId="755914fcfbea2721" providerId="LiveId" clId="{7A12FDB8-71E2-4486-822C-D39ED8E27870}" dt="2024-05-21T18:30:54.561" v="108"/>
          <ac:picMkLst>
            <pc:docMk/>
            <pc:sldMk cId="2819237471" sldId="338"/>
            <ac:picMk id="5" creationId="{EAD78E9D-CC0A-37F1-F1EF-35ACCC893364}"/>
          </ac:picMkLst>
        </pc:picChg>
        <pc:picChg chg="add mod">
          <ac:chgData name="AASHRITHA KANDRA" userId="755914fcfbea2721" providerId="LiveId" clId="{7A12FDB8-71E2-4486-822C-D39ED8E27870}" dt="2024-05-21T18:30:54.561" v="108"/>
          <ac:picMkLst>
            <pc:docMk/>
            <pc:sldMk cId="2819237471" sldId="338"/>
            <ac:picMk id="7" creationId="{014F0965-9982-766D-C149-C442218367BE}"/>
          </ac:picMkLst>
        </pc:picChg>
      </pc:sldChg>
      <pc:sldChg chg="addSp modSp modTransition">
        <pc:chgData name="AASHRITHA KANDRA" userId="755914fcfbea2721" providerId="LiveId" clId="{7A12FDB8-71E2-4486-822C-D39ED8E27870}" dt="2024-05-21T18:30:54.561" v="108"/>
        <pc:sldMkLst>
          <pc:docMk/>
          <pc:sldMk cId="2624966909" sldId="339"/>
        </pc:sldMkLst>
        <pc:picChg chg="add mod">
          <ac:chgData name="AASHRITHA KANDRA" userId="755914fcfbea2721" providerId="LiveId" clId="{7A12FDB8-71E2-4486-822C-D39ED8E27870}" dt="2024-05-21T18:30:54.561" v="108"/>
          <ac:picMkLst>
            <pc:docMk/>
            <pc:sldMk cId="2624966909" sldId="339"/>
            <ac:picMk id="5" creationId="{367B9A47-FA9D-4E28-CD5C-195D487A4C07}"/>
          </ac:picMkLst>
        </pc:picChg>
      </pc:sldChg>
      <pc:sldChg chg="addSp modSp modTransition">
        <pc:chgData name="AASHRITHA KANDRA" userId="755914fcfbea2721" providerId="LiveId" clId="{7A12FDB8-71E2-4486-822C-D39ED8E27870}" dt="2024-05-21T18:29:28.882" v="107"/>
        <pc:sldMkLst>
          <pc:docMk/>
          <pc:sldMk cId="781672273" sldId="340"/>
        </pc:sldMkLst>
        <pc:picChg chg="add mod">
          <ac:chgData name="AASHRITHA KANDRA" userId="755914fcfbea2721" providerId="LiveId" clId="{7A12FDB8-71E2-4486-822C-D39ED8E27870}" dt="2024-05-21T18:29:28.882" v="107"/>
          <ac:picMkLst>
            <pc:docMk/>
            <pc:sldMk cId="781672273" sldId="340"/>
            <ac:picMk id="7" creationId="{A454A3A4-4D06-3915-D59E-2BC34ACBBD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21781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226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9639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016980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316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4280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0304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1283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3554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3004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3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9255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31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276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16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4664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43174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71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308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292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AE04833-6B1E-6280-7C80-B89BC063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68B243C-7C06-8C85-2662-21C734605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19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0E542F-2908-5EBB-952D-3B624D02D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25CF6A1-D29B-7CD8-7967-3C59E879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1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7611CA-B5A8-F505-C687-590012C8D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11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4CBAAD-4A43-A240-BACF-AB39B742E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0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5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8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1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marL="12700" marR="5080">
              <a:lnSpc>
                <a:spcPts val="5850"/>
              </a:lnSpc>
              <a:spcBef>
                <a:spcPts val="825"/>
              </a:spcBef>
            </a:pPr>
            <a:r>
              <a:rPr lang="en-US" sz="3600" spc="90" dirty="0"/>
              <a:t>Hotel</a:t>
            </a:r>
            <a:r>
              <a:rPr lang="en-US" sz="3600" spc="100" dirty="0"/>
              <a:t> </a:t>
            </a:r>
            <a:r>
              <a:rPr lang="en-US" sz="3600" spc="-10" dirty="0"/>
              <a:t>Reservation </a:t>
            </a:r>
            <a:r>
              <a:rPr lang="en-US" sz="3600" spc="-1420" dirty="0"/>
              <a:t> </a:t>
            </a:r>
            <a:r>
              <a:rPr lang="en-US" sz="3600" spc="5" dirty="0"/>
              <a:t>Analysis</a:t>
            </a:r>
            <a:br>
              <a:rPr lang="en-US" sz="3600" dirty="0"/>
            </a:br>
            <a:r>
              <a:rPr lang="en-US" sz="1800" spc="25" dirty="0"/>
              <a:t>by</a:t>
            </a:r>
            <a:r>
              <a:rPr lang="en-US" sz="1800" spc="114" dirty="0"/>
              <a:t> </a:t>
            </a:r>
            <a:r>
              <a:rPr lang="en-US" sz="1800" spc="10" dirty="0"/>
              <a:t>Kandra Aashritha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524F4F9-B72D-3C39-52B0-AA02AF6CE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3"/>
    </mc:Choice>
    <mc:Fallback>
      <p:transition spd="slow" advTm="7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C404-5B0B-5413-91AE-1688F81F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79" y="790129"/>
            <a:ext cx="5259554" cy="1170874"/>
          </a:xfrm>
        </p:spPr>
        <p:txBody>
          <a:bodyPr/>
          <a:lstStyle/>
          <a:p>
            <a:r>
              <a:rPr lang="en-US" dirty="0"/>
              <a:t>4. How many reservations were made for the year 20XX (replace XX with the desired year)?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6059C-F922-4D5C-54E4-62AAC7F18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464" y="2034283"/>
            <a:ext cx="8917968" cy="41691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675727-9161-7B53-96B7-E22F88D72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3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82"/>
    </mc:Choice>
    <mc:Fallback>
      <p:transition spd="slow" advTm="84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30F69-7844-901E-9E13-869D079BC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BD0E3-D39F-3544-42E4-A2D746042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0" y="1000902"/>
            <a:ext cx="10500188" cy="512332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54A3A4-4D06-3915-D59E-2BC34ACBB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7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12"/>
    </mc:Choice>
    <mc:Fallback>
      <p:transition spd="slow" advTm="23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E7A5C-D308-76C4-1BA2-F0448B23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13" y="1087583"/>
            <a:ext cx="5259554" cy="983587"/>
          </a:xfrm>
        </p:spPr>
        <p:txBody>
          <a:bodyPr/>
          <a:lstStyle/>
          <a:p>
            <a:r>
              <a:rPr lang="en-US" dirty="0"/>
              <a:t>5. What is the most commonly booked room type?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73429-0710-75AE-370F-1A1781BB2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84" y="1972637"/>
            <a:ext cx="9277565" cy="43188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8A0D63-DEB6-5582-6239-C08E7EA19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3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13"/>
    </mc:Choice>
    <mc:Fallback>
      <p:transition spd="slow" advTm="23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9AC6B-1FE8-7AA2-23C8-EF2638DCD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63" y="724028"/>
            <a:ext cx="5259554" cy="972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6. How many reservations fall on a weekend (</a:t>
            </a:r>
            <a:r>
              <a:rPr lang="en-US" dirty="0" err="1"/>
              <a:t>no_of_weekend_nights</a:t>
            </a:r>
            <a:r>
              <a:rPr lang="en-US" dirty="0"/>
              <a:t> &gt; 0)?.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2413D-EF3C-5157-6CDB-7C32ACC6B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559" y="1706872"/>
            <a:ext cx="9376881" cy="46453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063148-1616-03F3-85C9-CC6307B26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25"/>
    </mc:Choice>
    <mc:Fallback>
      <p:transition spd="slow" advTm="22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1493-FBBE-2E86-BC96-077B0FA6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63" y="768095"/>
            <a:ext cx="5259554" cy="851385"/>
          </a:xfrm>
        </p:spPr>
        <p:txBody>
          <a:bodyPr/>
          <a:lstStyle/>
          <a:p>
            <a:r>
              <a:rPr lang="en-US" dirty="0"/>
              <a:t>7. What is the highest and lowest lead time for reservations?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F082A-AA70-4D2B-6CB7-3C6D234C7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204" y="1736332"/>
            <a:ext cx="9205645" cy="447498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53DF9C-C00C-13C1-DA88-DE2CE86A7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03"/>
    </mc:Choice>
    <mc:Fallback>
      <p:transition spd="slow" advTm="19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CC011-E23E-0A11-14F9-F7DC88AB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13" y="790129"/>
            <a:ext cx="5259554" cy="972570"/>
          </a:xfrm>
        </p:spPr>
        <p:txBody>
          <a:bodyPr>
            <a:normAutofit fontScale="92500"/>
          </a:bodyPr>
          <a:lstStyle/>
          <a:p>
            <a:r>
              <a:rPr lang="en-US" dirty="0"/>
              <a:t>8. What is the most common market segment type for reservations?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E8B39-925F-292B-CA37-A413BBFEA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3" y="1537649"/>
            <a:ext cx="10219362" cy="50255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2A4E9E7-B31C-6D61-7BA2-86C71AF2C1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83"/>
    </mc:Choice>
    <mc:Fallback>
      <p:transition spd="slow" advTm="18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1996-5455-D0F8-9470-F52B73250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746061"/>
            <a:ext cx="5259554" cy="1038672"/>
          </a:xfrm>
        </p:spPr>
        <p:txBody>
          <a:bodyPr/>
          <a:lstStyle/>
          <a:p>
            <a:r>
              <a:rPr lang="en-US" dirty="0"/>
              <a:t>9. How many reservations have a booking status of "Confirmed"?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7EB43-2E84-1C6F-3431-ACD19082E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8" y="1674688"/>
            <a:ext cx="10352926" cy="47102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FE9FFC-0EA9-1D35-3C20-834CCB891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33"/>
    </mc:Choice>
    <mc:Fallback>
      <p:transition spd="slow" advTm="20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0CCD-2500-9499-BCF2-447C7572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6" y="713011"/>
            <a:ext cx="5259554" cy="862402"/>
          </a:xfrm>
        </p:spPr>
        <p:txBody>
          <a:bodyPr>
            <a:normAutofit fontScale="92500"/>
          </a:bodyPr>
          <a:lstStyle/>
          <a:p>
            <a:r>
              <a:rPr lang="en-US" dirty="0"/>
              <a:t>10. What is the total number of adults and children across all reservations?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69EF0-47BB-DCAC-52DE-7DAF35F7B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06" y="1407559"/>
            <a:ext cx="9052988" cy="488248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7CCDBC4-02E2-E1B3-8CC2-EA7AD8C58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64"/>
    </mc:Choice>
    <mc:Fallback>
      <p:transition spd="slow" advTm="20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9548-32A4-F55D-19CA-DB60632D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95" y="713011"/>
            <a:ext cx="5259554" cy="1347144"/>
          </a:xfrm>
        </p:spPr>
        <p:txBody>
          <a:bodyPr/>
          <a:lstStyle/>
          <a:p>
            <a:r>
              <a:rPr lang="en-US" dirty="0"/>
              <a:t>11. What is the average number of weekend nights for reservations involving children?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E1E4-86CD-7977-C768-C1435F3F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361" y="1900719"/>
            <a:ext cx="10250184" cy="47649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CF85FF-7ACD-E5C4-4F7B-516B97C71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1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57"/>
    </mc:Choice>
    <mc:Fallback>
      <p:transition spd="slow" advTm="14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B5AA-8448-0F57-A188-C7D4A9BE6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62" y="624876"/>
            <a:ext cx="5259554" cy="961554"/>
          </a:xfrm>
        </p:spPr>
        <p:txBody>
          <a:bodyPr/>
          <a:lstStyle/>
          <a:p>
            <a:r>
              <a:rPr lang="en-US" dirty="0"/>
              <a:t>12. How many reservations were made in each month of the year?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8A75-795C-0A26-96CB-774171DE3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962" y="1586430"/>
            <a:ext cx="9051532" cy="481655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05C10D-8CFA-F6D7-54C2-E2FA63AAB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8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89"/>
    </mc:Choice>
    <mc:Fallback>
      <p:transition spd="slow" advTm="2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57" y="501010"/>
            <a:ext cx="6583680" cy="630012"/>
          </a:xfrm>
        </p:spPr>
        <p:txBody>
          <a:bodyPr/>
          <a:lstStyle/>
          <a:p>
            <a:r>
              <a:rPr lang="en-IN" sz="3600" spc="15" dirty="0"/>
              <a:t>Project</a:t>
            </a:r>
            <a:r>
              <a:rPr lang="en-IN" sz="3600" spc="-5" dirty="0"/>
              <a:t> </a:t>
            </a:r>
            <a:r>
              <a:rPr lang="en-IN" sz="3600" spc="50" dirty="0"/>
              <a:t>Description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550125"/>
            <a:ext cx="6583680" cy="4589417"/>
          </a:xfrm>
        </p:spPr>
        <p:txBody>
          <a:bodyPr>
            <a:normAutofit fontScale="85000" lnSpcReduction="10000"/>
          </a:bodyPr>
          <a:lstStyle/>
          <a:p>
            <a:pPr marL="354965" marR="1156335" indent="-342900">
              <a:lnSpc>
                <a:spcPts val="301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en-US" spc="-15" dirty="0">
                <a:latin typeface="Microsoft Sans Serif"/>
                <a:cs typeface="Microsoft Sans Serif"/>
              </a:rPr>
              <a:t>Data is essential to the industry’s ability to make decisions and deliver a better guest experience.</a:t>
            </a:r>
            <a:endParaRPr lang="en-US" sz="2400" spc="-15" dirty="0">
              <a:latin typeface="Microsoft Sans Serif"/>
              <a:cs typeface="Microsoft Sans Serif"/>
            </a:endParaRPr>
          </a:p>
          <a:p>
            <a:pPr marL="354965" marR="1156335" indent="-342900">
              <a:lnSpc>
                <a:spcPts val="301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en-US" sz="2400" spc="-60" dirty="0">
                <a:latin typeface="Microsoft Sans Serif"/>
                <a:cs typeface="Microsoft Sans Serif"/>
              </a:rPr>
              <a:t>In</a:t>
            </a:r>
            <a:r>
              <a:rPr lang="en-US" sz="2400" spc="155" dirty="0">
                <a:latin typeface="Microsoft Sans Serif"/>
                <a:cs typeface="Microsoft Sans Serif"/>
              </a:rPr>
              <a:t> </a:t>
            </a:r>
            <a:r>
              <a:rPr lang="en-US" sz="2400" spc="60" dirty="0">
                <a:latin typeface="Microsoft Sans Serif"/>
                <a:cs typeface="Microsoft Sans Serif"/>
              </a:rPr>
              <a:t>this</a:t>
            </a:r>
            <a:r>
              <a:rPr lang="en-US" sz="2400" spc="95" dirty="0">
                <a:latin typeface="Microsoft Sans Serif"/>
                <a:cs typeface="Microsoft Sans Serif"/>
              </a:rPr>
              <a:t> </a:t>
            </a:r>
            <a:r>
              <a:rPr lang="en-US" sz="2400" spc="35" dirty="0">
                <a:latin typeface="Microsoft Sans Serif"/>
                <a:cs typeface="Microsoft Sans Serif"/>
              </a:rPr>
              <a:t>project,</a:t>
            </a:r>
            <a:r>
              <a:rPr lang="en-US" sz="2400" spc="235" dirty="0">
                <a:latin typeface="Microsoft Sans Serif"/>
                <a:cs typeface="Microsoft Sans Serif"/>
              </a:rPr>
              <a:t> </a:t>
            </a:r>
            <a:r>
              <a:rPr lang="en-US" sz="2400" spc="-130" dirty="0">
                <a:latin typeface="Microsoft Sans Serif"/>
                <a:cs typeface="Microsoft Sans Serif"/>
              </a:rPr>
              <a:t>I</a:t>
            </a:r>
            <a:r>
              <a:rPr lang="en-US" sz="2400" spc="125" dirty="0">
                <a:latin typeface="Microsoft Sans Serif"/>
                <a:cs typeface="Microsoft Sans Serif"/>
              </a:rPr>
              <a:t> </a:t>
            </a:r>
            <a:r>
              <a:rPr lang="en-US" sz="2400" spc="-5" dirty="0">
                <a:latin typeface="Microsoft Sans Serif"/>
                <a:cs typeface="Microsoft Sans Serif"/>
              </a:rPr>
              <a:t>have</a:t>
            </a:r>
            <a:r>
              <a:rPr lang="en-US" sz="2400" spc="130" dirty="0">
                <a:latin typeface="Microsoft Sans Serif"/>
                <a:cs typeface="Microsoft Sans Serif"/>
              </a:rPr>
              <a:t> </a:t>
            </a:r>
            <a:r>
              <a:rPr lang="en-US" sz="2400" spc="45" dirty="0">
                <a:latin typeface="Microsoft Sans Serif"/>
                <a:cs typeface="Microsoft Sans Serif"/>
              </a:rPr>
              <a:t>worked</a:t>
            </a:r>
            <a:r>
              <a:rPr lang="en-US" sz="2400" spc="155" dirty="0">
                <a:latin typeface="Microsoft Sans Serif"/>
                <a:cs typeface="Microsoft Sans Serif"/>
              </a:rPr>
              <a:t> </a:t>
            </a:r>
            <a:r>
              <a:rPr lang="en-US" sz="2400" spc="40" dirty="0">
                <a:latin typeface="Microsoft Sans Serif"/>
                <a:cs typeface="Microsoft Sans Serif"/>
              </a:rPr>
              <a:t>with</a:t>
            </a:r>
            <a:r>
              <a:rPr lang="en-US" sz="2400" spc="100" dirty="0">
                <a:latin typeface="Microsoft Sans Serif"/>
                <a:cs typeface="Microsoft Sans Serif"/>
              </a:rPr>
              <a:t> </a:t>
            </a:r>
            <a:r>
              <a:rPr lang="en-US" sz="2400" spc="55" dirty="0">
                <a:latin typeface="Microsoft Sans Serif"/>
                <a:cs typeface="Microsoft Sans Serif"/>
              </a:rPr>
              <a:t>a</a:t>
            </a:r>
            <a:r>
              <a:rPr lang="en-US" sz="2400" spc="75" dirty="0">
                <a:latin typeface="Microsoft Sans Serif"/>
                <a:cs typeface="Microsoft Sans Serif"/>
              </a:rPr>
              <a:t> hotel</a:t>
            </a:r>
            <a:r>
              <a:rPr lang="en-US" sz="2400" spc="225" dirty="0">
                <a:latin typeface="Microsoft Sans Serif"/>
                <a:cs typeface="Microsoft Sans Serif"/>
              </a:rPr>
              <a:t> </a:t>
            </a:r>
            <a:r>
              <a:rPr lang="en-US" sz="2400" spc="25" dirty="0">
                <a:latin typeface="Microsoft Sans Serif"/>
                <a:cs typeface="Microsoft Sans Serif"/>
              </a:rPr>
              <a:t>reservation </a:t>
            </a:r>
            <a:r>
              <a:rPr lang="en-US" sz="2400" spc="30" dirty="0">
                <a:latin typeface="Microsoft Sans Serif"/>
                <a:cs typeface="Microsoft Sans Serif"/>
              </a:rPr>
              <a:t> </a:t>
            </a:r>
            <a:r>
              <a:rPr lang="en-US" sz="2400" spc="114" dirty="0">
                <a:latin typeface="Microsoft Sans Serif"/>
                <a:cs typeface="Microsoft Sans Serif"/>
              </a:rPr>
              <a:t>d</a:t>
            </a:r>
            <a:r>
              <a:rPr lang="en-US" sz="2400" spc="-30" dirty="0">
                <a:latin typeface="Microsoft Sans Serif"/>
                <a:cs typeface="Microsoft Sans Serif"/>
              </a:rPr>
              <a:t>a</a:t>
            </a:r>
            <a:r>
              <a:rPr lang="en-US" sz="2400" spc="200" dirty="0">
                <a:latin typeface="Microsoft Sans Serif"/>
                <a:cs typeface="Microsoft Sans Serif"/>
              </a:rPr>
              <a:t>t</a:t>
            </a:r>
            <a:r>
              <a:rPr lang="en-US" sz="2400" spc="45" dirty="0">
                <a:latin typeface="Microsoft Sans Serif"/>
                <a:cs typeface="Microsoft Sans Serif"/>
              </a:rPr>
              <a:t>a</a:t>
            </a:r>
            <a:r>
              <a:rPr lang="en-US" sz="2400" spc="-20" dirty="0">
                <a:latin typeface="Microsoft Sans Serif"/>
                <a:cs typeface="Microsoft Sans Serif"/>
              </a:rPr>
              <a:t>s</a:t>
            </a:r>
            <a:r>
              <a:rPr lang="en-US" sz="2400" spc="-50" dirty="0">
                <a:latin typeface="Microsoft Sans Serif"/>
                <a:cs typeface="Microsoft Sans Serif"/>
              </a:rPr>
              <a:t>e</a:t>
            </a:r>
            <a:r>
              <a:rPr lang="en-US" sz="2400" spc="175" dirty="0">
                <a:latin typeface="Microsoft Sans Serif"/>
                <a:cs typeface="Microsoft Sans Serif"/>
              </a:rPr>
              <a:t>t</a:t>
            </a:r>
            <a:r>
              <a:rPr lang="en-US" sz="2400" spc="195" dirty="0">
                <a:latin typeface="Microsoft Sans Serif"/>
                <a:cs typeface="Microsoft Sans Serif"/>
              </a:rPr>
              <a:t> </a:t>
            </a:r>
            <a:r>
              <a:rPr lang="en-US" sz="2400" spc="200" dirty="0">
                <a:latin typeface="Microsoft Sans Serif"/>
                <a:cs typeface="Microsoft Sans Serif"/>
              </a:rPr>
              <a:t>t</a:t>
            </a:r>
            <a:r>
              <a:rPr lang="en-US" sz="2400" spc="155" dirty="0">
                <a:latin typeface="Microsoft Sans Serif"/>
                <a:cs typeface="Microsoft Sans Serif"/>
              </a:rPr>
              <a:t>o</a:t>
            </a:r>
            <a:r>
              <a:rPr lang="en-US" spc="130" dirty="0"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latin typeface="Microsoft Sans Serif"/>
                <a:cs typeface="Microsoft Sans Serif"/>
              </a:rPr>
              <a:t>g</a:t>
            </a:r>
            <a:r>
              <a:rPr lang="en-US" sz="2400" spc="45" dirty="0">
                <a:latin typeface="Microsoft Sans Serif"/>
                <a:cs typeface="Microsoft Sans Serif"/>
              </a:rPr>
              <a:t>a</a:t>
            </a:r>
            <a:r>
              <a:rPr lang="en-US" sz="2400" spc="20" dirty="0">
                <a:latin typeface="Microsoft Sans Serif"/>
                <a:cs typeface="Microsoft Sans Serif"/>
              </a:rPr>
              <a:t>i</a:t>
            </a:r>
            <a:r>
              <a:rPr lang="en-US" sz="2400" spc="65" dirty="0">
                <a:latin typeface="Microsoft Sans Serif"/>
                <a:cs typeface="Microsoft Sans Serif"/>
              </a:rPr>
              <a:t>n</a:t>
            </a:r>
            <a:r>
              <a:rPr lang="en-US" sz="2400" spc="165" dirty="0">
                <a:latin typeface="Microsoft Sans Serif"/>
                <a:cs typeface="Microsoft Sans Serif"/>
              </a:rPr>
              <a:t> </a:t>
            </a:r>
            <a:r>
              <a:rPr lang="en-US" sz="2400" spc="25" dirty="0">
                <a:latin typeface="Microsoft Sans Serif"/>
                <a:cs typeface="Microsoft Sans Serif"/>
              </a:rPr>
              <a:t>ins</a:t>
            </a:r>
            <a:r>
              <a:rPr lang="en-US" sz="2400" spc="20" dirty="0">
                <a:latin typeface="Microsoft Sans Serif"/>
                <a:cs typeface="Microsoft Sans Serif"/>
              </a:rPr>
              <a:t>i</a:t>
            </a:r>
            <a:r>
              <a:rPr lang="en-US" sz="2400" spc="-35" dirty="0">
                <a:latin typeface="Microsoft Sans Serif"/>
                <a:cs typeface="Microsoft Sans Serif"/>
              </a:rPr>
              <a:t>g</a:t>
            </a:r>
            <a:r>
              <a:rPr lang="en-US" sz="2400" spc="140" dirty="0">
                <a:latin typeface="Microsoft Sans Serif"/>
                <a:cs typeface="Microsoft Sans Serif"/>
              </a:rPr>
              <a:t>h</a:t>
            </a:r>
            <a:r>
              <a:rPr lang="en-US" sz="2400" spc="100" dirty="0">
                <a:latin typeface="Microsoft Sans Serif"/>
                <a:cs typeface="Microsoft Sans Serif"/>
              </a:rPr>
              <a:t>t</a:t>
            </a:r>
            <a:r>
              <a:rPr lang="en-US" sz="2400" spc="-30" dirty="0">
                <a:latin typeface="Microsoft Sans Serif"/>
                <a:cs typeface="Microsoft Sans Serif"/>
              </a:rPr>
              <a:t>s</a:t>
            </a:r>
            <a:r>
              <a:rPr lang="en-US" sz="2400" spc="170" dirty="0">
                <a:latin typeface="Microsoft Sans Serif"/>
                <a:cs typeface="Microsoft Sans Serif"/>
              </a:rPr>
              <a:t> </a:t>
            </a:r>
            <a:r>
              <a:rPr lang="en-US" sz="2400" spc="95" dirty="0">
                <a:latin typeface="Microsoft Sans Serif"/>
                <a:cs typeface="Microsoft Sans Serif"/>
              </a:rPr>
              <a:t>int</a:t>
            </a:r>
            <a:r>
              <a:rPr lang="en-US" sz="2400" spc="155" dirty="0">
                <a:latin typeface="Microsoft Sans Serif"/>
                <a:cs typeface="Microsoft Sans Serif"/>
              </a:rPr>
              <a:t>o</a:t>
            </a:r>
            <a:r>
              <a:rPr lang="en-US" sz="2400" spc="130" dirty="0"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latin typeface="Microsoft Sans Serif"/>
                <a:cs typeface="Microsoft Sans Serif"/>
              </a:rPr>
              <a:t>g</a:t>
            </a:r>
            <a:r>
              <a:rPr lang="en-US" sz="2400" spc="40" dirty="0">
                <a:latin typeface="Microsoft Sans Serif"/>
                <a:cs typeface="Microsoft Sans Serif"/>
              </a:rPr>
              <a:t>u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90" dirty="0">
                <a:latin typeface="Microsoft Sans Serif"/>
                <a:cs typeface="Microsoft Sans Serif"/>
              </a:rPr>
              <a:t>s</a:t>
            </a:r>
            <a:r>
              <a:rPr lang="en-US" sz="2400" spc="50" dirty="0">
                <a:latin typeface="Microsoft Sans Serif"/>
                <a:cs typeface="Microsoft Sans Serif"/>
              </a:rPr>
              <a:t>t</a:t>
            </a:r>
            <a:r>
              <a:rPr lang="en-US" spc="280" dirty="0">
                <a:latin typeface="Microsoft Sans Serif"/>
                <a:cs typeface="Microsoft Sans Serif"/>
              </a:rPr>
              <a:t> </a:t>
            </a:r>
            <a:r>
              <a:rPr lang="en-US" sz="2400" spc="40" dirty="0">
                <a:latin typeface="Microsoft Sans Serif"/>
                <a:cs typeface="Microsoft Sans Serif"/>
              </a:rPr>
              <a:t>p</a:t>
            </a:r>
            <a:r>
              <a:rPr lang="en-US" sz="2400" spc="-25" dirty="0">
                <a:latin typeface="Microsoft Sans Serif"/>
                <a:cs typeface="Microsoft Sans Serif"/>
              </a:rPr>
              <a:t>r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55" dirty="0">
                <a:latin typeface="Microsoft Sans Serif"/>
                <a:cs typeface="Microsoft Sans Serif"/>
              </a:rPr>
              <a:t>f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-20" dirty="0">
                <a:latin typeface="Microsoft Sans Serif"/>
                <a:cs typeface="Microsoft Sans Serif"/>
              </a:rPr>
              <a:t>r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45" dirty="0">
                <a:latin typeface="Microsoft Sans Serif"/>
                <a:cs typeface="Microsoft Sans Serif"/>
              </a:rPr>
              <a:t>nc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-80" dirty="0">
                <a:latin typeface="Microsoft Sans Serif"/>
                <a:cs typeface="Microsoft Sans Serif"/>
              </a:rPr>
              <a:t>s</a:t>
            </a:r>
            <a:r>
              <a:rPr lang="en-US" sz="2400" spc="-40" dirty="0">
                <a:latin typeface="Microsoft Sans Serif"/>
                <a:cs typeface="Microsoft Sans Serif"/>
              </a:rPr>
              <a:t>, </a:t>
            </a:r>
            <a:r>
              <a:rPr lang="en-US" sz="2400" spc="95" dirty="0">
                <a:latin typeface="Microsoft Sans Serif"/>
                <a:cs typeface="Microsoft Sans Serif"/>
              </a:rPr>
              <a:t>b</a:t>
            </a:r>
            <a:r>
              <a:rPr lang="en-US" sz="2400" spc="55" dirty="0">
                <a:latin typeface="Microsoft Sans Serif"/>
                <a:cs typeface="Microsoft Sans Serif"/>
              </a:rPr>
              <a:t>o</a:t>
            </a:r>
            <a:r>
              <a:rPr lang="en-US" sz="2400" spc="120" dirty="0">
                <a:latin typeface="Microsoft Sans Serif"/>
                <a:cs typeface="Microsoft Sans Serif"/>
              </a:rPr>
              <a:t>o</a:t>
            </a:r>
            <a:r>
              <a:rPr lang="en-US" sz="2400" spc="45" dirty="0">
                <a:latin typeface="Microsoft Sans Serif"/>
                <a:cs typeface="Microsoft Sans Serif"/>
              </a:rPr>
              <a:t>k</a:t>
            </a:r>
            <a:r>
              <a:rPr lang="en-US" sz="2400" spc="20" dirty="0">
                <a:latin typeface="Microsoft Sans Serif"/>
                <a:cs typeface="Microsoft Sans Serif"/>
              </a:rPr>
              <a:t>ing  </a:t>
            </a:r>
            <a:r>
              <a:rPr lang="en-US" sz="2400" spc="25" dirty="0">
                <a:latin typeface="Microsoft Sans Serif"/>
                <a:cs typeface="Microsoft Sans Serif"/>
              </a:rPr>
              <a:t>trends,</a:t>
            </a:r>
            <a:r>
              <a:rPr lang="en-US" sz="2400" spc="240" dirty="0">
                <a:latin typeface="Microsoft Sans Serif"/>
                <a:cs typeface="Microsoft Sans Serif"/>
              </a:rPr>
              <a:t> </a:t>
            </a:r>
            <a:r>
              <a:rPr lang="en-US" sz="2400" spc="70" dirty="0">
                <a:latin typeface="Microsoft Sans Serif"/>
                <a:cs typeface="Microsoft Sans Serif"/>
              </a:rPr>
              <a:t>and</a:t>
            </a:r>
            <a:r>
              <a:rPr lang="en-US" sz="2400" spc="145" dirty="0">
                <a:latin typeface="Microsoft Sans Serif"/>
                <a:cs typeface="Microsoft Sans Serif"/>
              </a:rPr>
              <a:t> </a:t>
            </a:r>
            <a:r>
              <a:rPr lang="en-US" sz="2400" spc="85" dirty="0">
                <a:latin typeface="Microsoft Sans Serif"/>
                <a:cs typeface="Microsoft Sans Serif"/>
              </a:rPr>
              <a:t>other</a:t>
            </a:r>
            <a:r>
              <a:rPr lang="en-US" sz="2400" spc="195" dirty="0">
                <a:latin typeface="Microsoft Sans Serif"/>
                <a:cs typeface="Microsoft Sans Serif"/>
              </a:rPr>
              <a:t> </a:t>
            </a:r>
            <a:r>
              <a:rPr lang="en-US" sz="2400" spc="15" dirty="0">
                <a:latin typeface="Microsoft Sans Serif"/>
                <a:cs typeface="Microsoft Sans Serif"/>
              </a:rPr>
              <a:t>key</a:t>
            </a:r>
            <a:r>
              <a:rPr lang="en-US" sz="2400" spc="105" dirty="0">
                <a:latin typeface="Microsoft Sans Serif"/>
                <a:cs typeface="Microsoft Sans Serif"/>
              </a:rPr>
              <a:t> </a:t>
            </a:r>
            <a:r>
              <a:rPr lang="en-US" sz="2400" spc="80" dirty="0">
                <a:latin typeface="Microsoft Sans Serif"/>
                <a:cs typeface="Microsoft Sans Serif"/>
              </a:rPr>
              <a:t>factors</a:t>
            </a:r>
            <a:r>
              <a:rPr lang="en-US" sz="2400" spc="245" dirty="0">
                <a:latin typeface="Microsoft Sans Serif"/>
                <a:cs typeface="Microsoft Sans Serif"/>
              </a:rPr>
              <a:t> </a:t>
            </a:r>
            <a:r>
              <a:rPr lang="en-US" sz="2400" spc="95" dirty="0">
                <a:latin typeface="Microsoft Sans Serif"/>
                <a:cs typeface="Microsoft Sans Serif"/>
              </a:rPr>
              <a:t>that</a:t>
            </a:r>
            <a:r>
              <a:rPr lang="en-US" sz="2400" spc="120" dirty="0">
                <a:latin typeface="Microsoft Sans Serif"/>
                <a:cs typeface="Microsoft Sans Serif"/>
              </a:rPr>
              <a:t> </a:t>
            </a:r>
            <a:r>
              <a:rPr lang="en-US" sz="2400" spc="75" dirty="0">
                <a:latin typeface="Microsoft Sans Serif"/>
                <a:cs typeface="Microsoft Sans Serif"/>
              </a:rPr>
              <a:t>impact</a:t>
            </a:r>
            <a:r>
              <a:rPr lang="en-US" sz="2400" spc="120" dirty="0">
                <a:latin typeface="Microsoft Sans Serif"/>
                <a:cs typeface="Microsoft Sans Serif"/>
              </a:rPr>
              <a:t> </a:t>
            </a:r>
            <a:r>
              <a:rPr lang="en-US" sz="2400" spc="80" dirty="0">
                <a:latin typeface="Microsoft Sans Serif"/>
                <a:cs typeface="Microsoft Sans Serif"/>
              </a:rPr>
              <a:t>the</a:t>
            </a:r>
            <a:r>
              <a:rPr lang="en-US" sz="2400" spc="130" dirty="0">
                <a:latin typeface="Microsoft Sans Serif"/>
                <a:cs typeface="Microsoft Sans Serif"/>
              </a:rPr>
              <a:t> </a:t>
            </a:r>
            <a:r>
              <a:rPr lang="en-US" sz="2400" spc="65" dirty="0">
                <a:latin typeface="Microsoft Sans Serif"/>
                <a:cs typeface="Microsoft Sans Serif"/>
              </a:rPr>
              <a:t>hotel's </a:t>
            </a:r>
            <a:r>
              <a:rPr lang="en-US" sz="2400" spc="70" dirty="0">
                <a:latin typeface="Microsoft Sans Serif"/>
                <a:cs typeface="Microsoft Sans Serif"/>
              </a:rPr>
              <a:t> </a:t>
            </a:r>
            <a:r>
              <a:rPr lang="en-US" sz="2400" spc="30" dirty="0">
                <a:latin typeface="Microsoft Sans Serif"/>
                <a:cs typeface="Microsoft Sans Serif"/>
              </a:rPr>
              <a:t>operations.</a:t>
            </a:r>
          </a:p>
          <a:p>
            <a:pPr marL="354965" marR="1156335" indent="-342900">
              <a:lnSpc>
                <a:spcPts val="301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Sans Serif"/>
                <a:cs typeface="Microsoft Sans Serif"/>
              </a:rPr>
              <a:t>In addition to querying and analyzing the data, </a:t>
            </a:r>
            <a:r>
              <a:rPr lang="en-US" dirty="0">
                <a:latin typeface="Microsoft Sans Serif"/>
                <a:cs typeface="Microsoft Sans Serif"/>
              </a:rPr>
              <a:t>I have utilized SQL to respond to specific queries regarding the dataset.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354965" marR="1156335" indent="-342900">
              <a:lnSpc>
                <a:spcPts val="301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3600" dirty="0">
              <a:latin typeface="Microsoft Sans Serif"/>
              <a:cs typeface="Microsoft Sans Serif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23C082-E288-A18C-B9A8-6CC6784B0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5"/>
    </mc:Choice>
    <mc:Fallback>
      <p:transition spd="slow" advTm="17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013E7-027E-59CD-2054-B21C681F4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44" y="624876"/>
            <a:ext cx="5259554" cy="1225958"/>
          </a:xfrm>
        </p:spPr>
        <p:txBody>
          <a:bodyPr>
            <a:normAutofit fontScale="92500"/>
          </a:bodyPr>
          <a:lstStyle/>
          <a:p>
            <a:r>
              <a:rPr lang="en-US" dirty="0"/>
              <a:t>13. What is the average number of nights (both weekend and weekday) spent by guests for each room type?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9E216-0315-2021-6E74-C491F8AFA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34" y="1814145"/>
            <a:ext cx="8753582" cy="441897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8004CD-C323-DEB4-611F-997F998E2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2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88"/>
    </mc:Choice>
    <mc:Fallback>
      <p:transition spd="slow" advTm="18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7BE8-61F0-2A0F-D6D1-5C7E6EEF8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94" y="713010"/>
            <a:ext cx="5259554" cy="1512397"/>
          </a:xfrm>
        </p:spPr>
        <p:txBody>
          <a:bodyPr>
            <a:normAutofit fontScale="92500"/>
          </a:bodyPr>
          <a:lstStyle/>
          <a:p>
            <a:r>
              <a:rPr lang="en-US" dirty="0"/>
              <a:t>14. For reservations involving children, what is the most common room type, and what is the average price for that room type?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9F9CC-0B7F-95AC-B0EA-3790475A6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57" y="2034282"/>
            <a:ext cx="9719354" cy="467940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14F0965-9982-766D-C149-C44221836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5"/>
    </mc:Choice>
    <mc:Fallback>
      <p:transition spd="slow" advTm="17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F700-CDF0-176E-A7A8-AA71842B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8" y="735044"/>
            <a:ext cx="5259554" cy="1281043"/>
          </a:xfrm>
        </p:spPr>
        <p:txBody>
          <a:bodyPr/>
          <a:lstStyle/>
          <a:p>
            <a:r>
              <a:rPr lang="en-US" dirty="0"/>
              <a:t>15. Find the market segment type that generates the highest average price per room?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D6204-E5B6-83C4-9560-E7D4453D7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40" y="2016087"/>
            <a:ext cx="10003604" cy="453865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67B9A47-FA9D-4E28-CD5C-195D487A4C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96"/>
    </mc:Choice>
    <mc:Fallback>
      <p:transition spd="slow" advTm="20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3"/>
            <a:ext cx="5715000" cy="175985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1871098"/>
          </a:xfrm>
        </p:spPr>
        <p:txBody>
          <a:bodyPr/>
          <a:lstStyle/>
          <a:p>
            <a:r>
              <a:rPr lang="en-US" dirty="0"/>
              <a:t>Aashritha Kandra</a:t>
            </a:r>
          </a:p>
          <a:p>
            <a:r>
              <a:rPr lang="en-US" dirty="0"/>
              <a:t>aashrithakandra@gmail.com</a:t>
            </a:r>
          </a:p>
          <a:p>
            <a:r>
              <a:rPr lang="en-US" dirty="0"/>
              <a:t>Batch Name: MIP-DA-08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A7A77D-C74A-A35E-E5BE-9253EC92C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7"/>
    </mc:Choice>
    <mc:Fallback>
      <p:transition spd="slow" advTm="4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CE58-DCA9-6458-FA9C-1FEFB454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479" y="694303"/>
            <a:ext cx="7965461" cy="994164"/>
          </a:xfrm>
        </p:spPr>
        <p:txBody>
          <a:bodyPr/>
          <a:lstStyle/>
          <a:p>
            <a:r>
              <a:rPr lang="en-IN" sz="3600" spc="-60" dirty="0"/>
              <a:t>A</a:t>
            </a:r>
            <a:r>
              <a:rPr lang="en-IN" sz="3600" spc="-65" dirty="0"/>
              <a:t>p</a:t>
            </a:r>
            <a:r>
              <a:rPr lang="en-IN" sz="3600" spc="20" dirty="0"/>
              <a:t>p</a:t>
            </a:r>
            <a:r>
              <a:rPr lang="en-IN" sz="3600" dirty="0"/>
              <a:t>r</a:t>
            </a:r>
            <a:r>
              <a:rPr lang="en-IN" sz="3600" spc="114" dirty="0"/>
              <a:t>o</a:t>
            </a:r>
            <a:r>
              <a:rPr lang="en-IN" sz="3600" spc="75" dirty="0"/>
              <a:t>ac</a:t>
            </a:r>
            <a:r>
              <a:rPr lang="en-IN" sz="3600" spc="30" dirty="0"/>
              <a:t>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4F69-7F21-962C-C0B4-970980884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19052" y="2278864"/>
            <a:ext cx="7965460" cy="3066021"/>
          </a:xfrm>
        </p:spPr>
        <p:txBody>
          <a:bodyPr/>
          <a:lstStyle/>
          <a:p>
            <a:r>
              <a:rPr lang="en-US" sz="2000" spc="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First</a:t>
            </a:r>
            <a:r>
              <a:rPr lang="en-US" sz="2000" spc="1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sz="2000" spc="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have</a:t>
            </a:r>
            <a:r>
              <a:rPr lang="en-US" sz="2000" spc="2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checked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given</a:t>
            </a:r>
            <a:r>
              <a:rPr lang="en-US" sz="2000" spc="229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dataset</a:t>
            </a:r>
            <a:r>
              <a:rPr lang="en-US" sz="2000" spc="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using</a:t>
            </a:r>
            <a:r>
              <a:rPr lang="en-US" sz="2000" spc="1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MS</a:t>
            </a:r>
            <a:r>
              <a:rPr lang="en-US" sz="2000" spc="10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Excel</a:t>
            </a:r>
            <a:r>
              <a:rPr lang="en-US" sz="2000" spc="2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</a:t>
            </a:r>
            <a:r>
              <a:rPr lang="en-US" sz="2000" spc="-7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ensure </a:t>
            </a:r>
            <a:r>
              <a:rPr lang="en-US" sz="2000" spc="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that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US" sz="20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given</a:t>
            </a:r>
            <a:r>
              <a:rPr lang="en-US" sz="20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 </a:t>
            </a:r>
            <a:r>
              <a:rPr lang="en-US" sz="2000" spc="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is </a:t>
            </a:r>
            <a:r>
              <a:rPr lang="en-US" sz="2000" spc="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clean 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enough</a:t>
            </a:r>
            <a:r>
              <a:rPr lang="en-US" sz="2000" spc="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proceed </a:t>
            </a:r>
            <a:r>
              <a:rPr lang="en-US" sz="2000" spc="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further.</a:t>
            </a:r>
          </a:p>
          <a:p>
            <a:r>
              <a:rPr lang="en-US" sz="2000" spc="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Then</a:t>
            </a:r>
            <a:r>
              <a:rPr lang="en-US" sz="2000" spc="1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sz="2000" spc="1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have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created</a:t>
            </a:r>
            <a:r>
              <a:rPr lang="en-US" sz="2000" spc="30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n-US" sz="2000" spc="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new</a:t>
            </a:r>
            <a:r>
              <a:rPr lang="en-US" sz="20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Schema</a:t>
            </a:r>
            <a:r>
              <a:rPr lang="en-US" sz="2000" spc="1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named </a:t>
            </a:r>
            <a:r>
              <a:rPr lang="en-US" sz="2000" spc="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“hotel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”</a:t>
            </a:r>
            <a:r>
              <a:rPr lang="en-US" sz="2000" spc="1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MySQL.</a:t>
            </a:r>
          </a:p>
          <a:p>
            <a:r>
              <a:rPr lang="en-US" sz="2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Next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sz="2000" spc="1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have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9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imported</a:t>
            </a:r>
            <a:r>
              <a:rPr lang="en-US" sz="2000" spc="1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given</a:t>
            </a:r>
            <a:r>
              <a:rPr lang="en-US" sz="2000" spc="229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dataset in the form of a csv file</a:t>
            </a:r>
            <a:r>
              <a:rPr lang="en-US" sz="2000" spc="2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into</a:t>
            </a:r>
            <a:r>
              <a:rPr lang="en-US" sz="2000" spc="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US" sz="2000" spc="-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MySQL</a:t>
            </a:r>
            <a:r>
              <a:rPr lang="en-US" sz="20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Workbench</a:t>
            </a:r>
            <a:r>
              <a:rPr lang="en-US" sz="2000" spc="3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using T</a:t>
            </a:r>
            <a:r>
              <a:rPr lang="en-US" sz="2000" spc="-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able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</a:t>
            </a:r>
            <a:r>
              <a:rPr lang="en-US" sz="2000" spc="1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Import</a:t>
            </a:r>
            <a:r>
              <a:rPr lang="en-US" sz="2000" spc="114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Wizard</a:t>
            </a:r>
            <a:r>
              <a:rPr lang="en-US" sz="2000" spc="1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 </a:t>
            </a:r>
            <a:r>
              <a:rPr lang="en-US" sz="2000" spc="-7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9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started</a:t>
            </a:r>
            <a:r>
              <a:rPr lang="en-US" sz="2000" spc="1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querying</a:t>
            </a:r>
            <a:r>
              <a:rPr lang="en-US" sz="2000" spc="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</a:t>
            </a:r>
            <a:r>
              <a:rPr lang="en-US" sz="2000" spc="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draw</a:t>
            </a:r>
            <a:r>
              <a:rPr lang="en-US" sz="2000" spc="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necessary</a:t>
            </a:r>
            <a:r>
              <a:rPr lang="en-US" sz="2000" spc="2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insights</a:t>
            </a:r>
            <a:r>
              <a:rPr lang="en-US" sz="20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from</a:t>
            </a:r>
            <a:r>
              <a:rPr lang="en-US" sz="2000" spc="2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US" sz="2000" spc="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hotel</a:t>
            </a:r>
            <a:r>
              <a:rPr lang="en-US" sz="2000" spc="1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reservation</a:t>
            </a:r>
            <a:r>
              <a:rPr lang="en-US" sz="2000" spc="30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dataset.</a:t>
            </a:r>
          </a:p>
          <a:p>
            <a:endParaRPr lang="en-US" spc="-80" dirty="0"/>
          </a:p>
          <a:p>
            <a:endParaRPr lang="en-US" spc="45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8802E-770D-3EA9-5AD0-9D66171F8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280A7FF-F157-C70E-6157-AF1FC6B2E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8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49"/>
    </mc:Choice>
    <mc:Fallback>
      <p:transition spd="slow" advTm="32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93A4-CE3C-8EC6-E7D5-F46798B6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142" y="948418"/>
            <a:ext cx="5259554" cy="553811"/>
          </a:xfrm>
        </p:spPr>
        <p:txBody>
          <a:bodyPr/>
          <a:lstStyle/>
          <a:p>
            <a:r>
              <a:rPr lang="en-IN" sz="3600" spc="-25" dirty="0"/>
              <a:t>Tech-Stack</a:t>
            </a:r>
            <a:r>
              <a:rPr lang="en-IN" sz="3600" spc="110" dirty="0"/>
              <a:t> </a:t>
            </a:r>
            <a:r>
              <a:rPr lang="en-IN" sz="3600" spc="25" dirty="0"/>
              <a:t>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A2478-26D0-D594-881B-3D6977025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71" y="1860208"/>
            <a:ext cx="9862457" cy="4224906"/>
          </a:xfrm>
        </p:spPr>
        <p:txBody>
          <a:bodyPr/>
          <a:lstStyle/>
          <a:p>
            <a:r>
              <a:rPr lang="en-US" dirty="0"/>
              <a:t>                 </a:t>
            </a:r>
          </a:p>
          <a:p>
            <a:r>
              <a:rPr lang="en-US" dirty="0"/>
              <a:t>                        MY SQL   </a:t>
            </a:r>
          </a:p>
          <a:p>
            <a:r>
              <a:rPr lang="en-US" spc="-55" dirty="0"/>
              <a:t>                           </a:t>
            </a:r>
          </a:p>
          <a:p>
            <a:r>
              <a:rPr lang="en-US" spc="-55" dirty="0"/>
              <a:t>                           </a:t>
            </a:r>
            <a:endParaRPr lang="en-US" spc="-5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</a:t>
            </a:r>
            <a:r>
              <a:rPr lang="en-IN" sz="2400" spc="-75" dirty="0">
                <a:latin typeface="Microsoft Sans Serif"/>
                <a:cs typeface="Microsoft Sans Serif"/>
              </a:rPr>
              <a:t>MySQL </a:t>
            </a:r>
            <a:r>
              <a:rPr lang="en-IN" sz="2400" spc="-70" dirty="0">
                <a:latin typeface="Microsoft Sans Serif"/>
                <a:cs typeface="Microsoft Sans Serif"/>
              </a:rPr>
              <a:t> </a:t>
            </a:r>
            <a:r>
              <a:rPr lang="en-IN" sz="2400" spc="35" dirty="0">
                <a:latin typeface="Microsoft Sans Serif"/>
                <a:cs typeface="Microsoft Sans Serif"/>
              </a:rPr>
              <a:t>Workbench</a:t>
            </a:r>
            <a:r>
              <a:rPr lang="en-IN" sz="2400" spc="-65" dirty="0">
                <a:latin typeface="Microsoft Sans Serif"/>
                <a:cs typeface="Microsoft Sans Serif"/>
              </a:rPr>
              <a:t> </a:t>
            </a:r>
            <a:r>
              <a:rPr lang="en-IN" sz="2400" spc="-5" dirty="0">
                <a:latin typeface="Microsoft Sans Serif"/>
                <a:cs typeface="Microsoft Sans Serif"/>
              </a:rPr>
              <a:t>8.0</a:t>
            </a:r>
            <a:r>
              <a:rPr lang="en-IN" sz="2400" spc="-45" dirty="0">
                <a:latin typeface="Microsoft Sans Serif"/>
                <a:cs typeface="Microsoft Sans Serif"/>
              </a:rPr>
              <a:t> </a:t>
            </a:r>
            <a:r>
              <a:rPr lang="en-IN" sz="2400" spc="-250" dirty="0">
                <a:latin typeface="Microsoft Sans Serif"/>
                <a:cs typeface="Microsoft Sans Serif"/>
              </a:rPr>
              <a:t>CE</a:t>
            </a:r>
          </a:p>
          <a:p>
            <a:endParaRPr lang="en-IN" spc="-250" dirty="0">
              <a:latin typeface="Microsoft Sans Serif"/>
              <a:cs typeface="Microsoft Sans Serif"/>
            </a:endParaRPr>
          </a:p>
          <a:p>
            <a:r>
              <a:rPr lang="en-US" spc="-90" dirty="0"/>
              <a:t>                             </a:t>
            </a:r>
            <a:endParaRPr lang="en-US" spc="30" dirty="0"/>
          </a:p>
          <a:p>
            <a:endParaRPr lang="en-IN" sz="2400" dirty="0">
              <a:latin typeface="Microsoft Sans Serif"/>
              <a:cs typeface="Microsoft Sans Serif"/>
            </a:endParaRP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F4FD188-C726-906E-DDBA-E159C4A59924}"/>
              </a:ext>
            </a:extLst>
          </p:cNvPr>
          <p:cNvSpPr/>
          <p:nvPr/>
        </p:nvSpPr>
        <p:spPr>
          <a:xfrm>
            <a:off x="1643743" y="2340429"/>
            <a:ext cx="978408" cy="6588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36FF28-D1A2-DBF8-DB03-11D9224BB043}"/>
              </a:ext>
            </a:extLst>
          </p:cNvPr>
          <p:cNvSpPr/>
          <p:nvPr/>
        </p:nvSpPr>
        <p:spPr>
          <a:xfrm>
            <a:off x="1643090" y="4157718"/>
            <a:ext cx="978408" cy="658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9F8506-FC07-C5C9-DD3C-AEB711C8B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1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7"/>
    </mc:Choice>
    <mc:Fallback>
      <p:transition spd="slow" advTm="6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E54F-3BF7-C1A1-2D52-796AEDAB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69913"/>
            <a:ext cx="10511627" cy="1112704"/>
          </a:xfrm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The</a:t>
            </a:r>
            <a:r>
              <a:rPr lang="en-US" sz="3600" spc="135" dirty="0"/>
              <a:t> </a:t>
            </a:r>
            <a:r>
              <a:rPr lang="en-US" sz="3600" spc="65" dirty="0"/>
              <a:t>dataset</a:t>
            </a:r>
            <a:r>
              <a:rPr lang="en-US" sz="3600" spc="195" dirty="0"/>
              <a:t> </a:t>
            </a:r>
            <a:r>
              <a:rPr lang="en-US" sz="3600" spc="30" dirty="0"/>
              <a:t>includes</a:t>
            </a:r>
            <a:r>
              <a:rPr lang="en-US" sz="3600" spc="320" dirty="0"/>
              <a:t> </a:t>
            </a:r>
            <a:r>
              <a:rPr lang="en-US" sz="3600" spc="80" dirty="0"/>
              <a:t>the</a:t>
            </a:r>
            <a:r>
              <a:rPr lang="en-US" sz="3600" spc="60" dirty="0"/>
              <a:t> </a:t>
            </a:r>
            <a:r>
              <a:rPr lang="en-US" sz="3600" spc="30" dirty="0"/>
              <a:t>following</a:t>
            </a:r>
            <a:r>
              <a:rPr lang="en-US" sz="3600" spc="275" dirty="0"/>
              <a:t> </a:t>
            </a:r>
            <a:r>
              <a:rPr lang="en-US" sz="3600" spc="35" dirty="0"/>
              <a:t>columns: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65D2-3074-2C27-2CD1-7C07EE10F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0186" y="1443395"/>
            <a:ext cx="10511627" cy="4924540"/>
          </a:xfrm>
        </p:spPr>
        <p:txBody>
          <a:bodyPr>
            <a:normAutofit/>
          </a:bodyPr>
          <a:lstStyle/>
          <a:p>
            <a:r>
              <a:rPr lang="en-US" b="1" dirty="0" err="1"/>
              <a:t>Booking_ID</a:t>
            </a:r>
            <a:r>
              <a:rPr lang="en-US" b="1" dirty="0"/>
              <a:t>: </a:t>
            </a:r>
            <a:r>
              <a:rPr lang="en-US" dirty="0"/>
              <a:t>A unique identifier for each hotel reservation.</a:t>
            </a:r>
          </a:p>
          <a:p>
            <a:r>
              <a:rPr lang="en-US" b="1" dirty="0" err="1"/>
              <a:t>no_of_adults</a:t>
            </a:r>
            <a:r>
              <a:rPr lang="en-US" b="1" dirty="0"/>
              <a:t>: </a:t>
            </a:r>
            <a:r>
              <a:rPr lang="en-US" dirty="0"/>
              <a:t>The number of adults in the reservation.</a:t>
            </a:r>
          </a:p>
          <a:p>
            <a:r>
              <a:rPr lang="en-US" b="1" dirty="0" err="1"/>
              <a:t>no_of_children</a:t>
            </a:r>
            <a:r>
              <a:rPr lang="en-US" b="1" dirty="0"/>
              <a:t>: </a:t>
            </a:r>
            <a:r>
              <a:rPr lang="en-US" dirty="0"/>
              <a:t>The number of children in the reservation.</a:t>
            </a:r>
          </a:p>
          <a:p>
            <a:r>
              <a:rPr lang="en-US" b="1" dirty="0" err="1"/>
              <a:t>no_of_weekend_nights</a:t>
            </a:r>
            <a:r>
              <a:rPr lang="en-US" b="1" dirty="0"/>
              <a:t>: </a:t>
            </a:r>
            <a:r>
              <a:rPr lang="en-US" dirty="0"/>
              <a:t>The number of nights in the reservation that fall on weekends.</a:t>
            </a:r>
          </a:p>
          <a:p>
            <a:r>
              <a:rPr lang="en-US" b="1" dirty="0" err="1"/>
              <a:t>no_of_week_nights</a:t>
            </a:r>
            <a:r>
              <a:rPr lang="en-US" b="1" dirty="0"/>
              <a:t>:</a:t>
            </a:r>
            <a:r>
              <a:rPr lang="en-US" dirty="0"/>
              <a:t> The number of nights in the reservation that fall on weekdays.</a:t>
            </a:r>
          </a:p>
          <a:p>
            <a:r>
              <a:rPr lang="en-US" dirty="0"/>
              <a:t> </a:t>
            </a:r>
            <a:r>
              <a:rPr lang="en-US" b="1" dirty="0" err="1"/>
              <a:t>type_of_meal_plan</a:t>
            </a:r>
            <a:r>
              <a:rPr lang="en-US" b="1" dirty="0"/>
              <a:t>: </a:t>
            </a:r>
            <a:r>
              <a:rPr lang="en-US" dirty="0"/>
              <a:t>The meal plan chosen by the guests.</a:t>
            </a:r>
          </a:p>
          <a:p>
            <a:r>
              <a:rPr lang="en-US" dirty="0"/>
              <a:t> </a:t>
            </a:r>
            <a:r>
              <a:rPr lang="en-US" b="1" dirty="0" err="1"/>
              <a:t>room_type_reserved</a:t>
            </a:r>
            <a:r>
              <a:rPr lang="en-US" b="1" dirty="0"/>
              <a:t>: </a:t>
            </a:r>
            <a:r>
              <a:rPr lang="en-US" dirty="0"/>
              <a:t>The type of room reserved by the guests.</a:t>
            </a:r>
          </a:p>
          <a:p>
            <a:r>
              <a:rPr lang="en-US" dirty="0"/>
              <a:t> </a:t>
            </a:r>
            <a:r>
              <a:rPr lang="en-US" b="1" dirty="0" err="1"/>
              <a:t>lead_time</a:t>
            </a:r>
            <a:r>
              <a:rPr lang="en-US" b="1" dirty="0"/>
              <a:t>: </a:t>
            </a:r>
            <a:r>
              <a:rPr lang="en-US" dirty="0"/>
              <a:t>The number of days between booking and arrival.</a:t>
            </a:r>
          </a:p>
          <a:p>
            <a:r>
              <a:rPr lang="en-US" b="1" dirty="0"/>
              <a:t> </a:t>
            </a:r>
            <a:r>
              <a:rPr lang="en-US" b="1" dirty="0" err="1"/>
              <a:t>arrival_date</a:t>
            </a:r>
            <a:r>
              <a:rPr lang="en-US" b="1" dirty="0"/>
              <a:t>: </a:t>
            </a:r>
            <a:r>
              <a:rPr lang="en-US" dirty="0"/>
              <a:t>The date of arrival.</a:t>
            </a:r>
          </a:p>
          <a:p>
            <a:r>
              <a:rPr lang="en-US" dirty="0"/>
              <a:t> </a:t>
            </a:r>
            <a:r>
              <a:rPr lang="en-US" b="1" dirty="0" err="1"/>
              <a:t>market_segment_type</a:t>
            </a:r>
            <a:r>
              <a:rPr lang="en-US" b="1" dirty="0"/>
              <a:t>: </a:t>
            </a:r>
            <a:r>
              <a:rPr lang="en-US" dirty="0"/>
              <a:t>The market segment to which the reservation belongs.</a:t>
            </a:r>
          </a:p>
          <a:p>
            <a:r>
              <a:rPr lang="en-US" b="1" dirty="0"/>
              <a:t> </a:t>
            </a:r>
            <a:r>
              <a:rPr lang="en-US" b="1" dirty="0" err="1"/>
              <a:t>avg_price_per_room</a:t>
            </a:r>
            <a:r>
              <a:rPr lang="en-US" b="1" dirty="0"/>
              <a:t>: </a:t>
            </a:r>
            <a:r>
              <a:rPr lang="en-US" dirty="0"/>
              <a:t>The average price per room in the reservation.</a:t>
            </a:r>
          </a:p>
          <a:p>
            <a:r>
              <a:rPr lang="en-US" dirty="0"/>
              <a:t> </a:t>
            </a:r>
            <a:r>
              <a:rPr lang="en-US" b="1" dirty="0" err="1"/>
              <a:t>booking_status</a:t>
            </a:r>
            <a:r>
              <a:rPr lang="en-US" b="1" dirty="0"/>
              <a:t>: </a:t>
            </a:r>
            <a:r>
              <a:rPr lang="en-US" dirty="0"/>
              <a:t>The status of the booking.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8C4C6E-3FD9-2AB4-A2B4-7D2A3A56A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01"/>
    </mc:Choice>
    <mc:Fallback>
      <p:transition spd="slow" advTm="13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228600"/>
            <a:ext cx="8817428" cy="6128657"/>
          </a:xfrm>
        </p:spPr>
        <p:txBody>
          <a:bodyPr/>
          <a:lstStyle/>
          <a:p>
            <a:r>
              <a:rPr lang="en-US" spc="35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Overview of dataset</a:t>
            </a:r>
            <a:br>
              <a:rPr lang="en-US" spc="35" dirty="0"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n-US" sz="1800" b="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n-US" sz="1800" spc="35" dirty="0"/>
            </a:br>
            <a:br>
              <a:rPr lang="en-US" sz="1800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54330-0293-6970-B60D-933C6D157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19" y="1304818"/>
            <a:ext cx="9626886" cy="490687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C0541D-7633-48DE-FF02-EB7E365EF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59"/>
    </mc:Choice>
    <mc:Fallback>
      <p:transition spd="slow" advTm="30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6" y="695065"/>
            <a:ext cx="5259554" cy="720968"/>
          </a:xfrm>
        </p:spPr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2D886-4301-6836-5544-22708076C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862" y="1055549"/>
            <a:ext cx="5259554" cy="22332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total number of reservations in the dataset?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BBD97-C71A-A2B3-75E7-9B160B60E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46" y="1820126"/>
            <a:ext cx="9828944" cy="440268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40648E-A285-9572-F7FF-14016BE34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14"/>
    </mc:Choice>
    <mc:Fallback>
      <p:transition spd="slow" advTm="2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C1EDC-4C46-98A4-D623-D4679D5F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6" y="878263"/>
            <a:ext cx="5259554" cy="1181891"/>
          </a:xfrm>
        </p:spPr>
        <p:txBody>
          <a:bodyPr/>
          <a:lstStyle/>
          <a:p>
            <a:r>
              <a:rPr lang="en-US" dirty="0"/>
              <a:t>2. Which meal plan is the most popular among guests?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D7344-D02C-EC57-8E8A-CAFBE713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84" y="1695240"/>
            <a:ext cx="10589231" cy="471583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837D19-9D04-BF73-5617-F81F9C5AD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97"/>
    </mc:Choice>
    <mc:Fallback>
      <p:transition spd="slow" advTm="95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BE6A-26E3-6C8D-6ABF-D504E046E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2" y="746061"/>
            <a:ext cx="5259554" cy="10056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3. What is the average price per room for reservations involving children?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04C36-FEB4-9DE4-56B0-EDC2BFB8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75" y="1828800"/>
            <a:ext cx="9760450" cy="45168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8FDEF7-9AB1-CF13-0C12-E2B5B21FF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8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98"/>
    </mc:Choice>
    <mc:Fallback>
      <p:transition spd="slow" advTm="41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251</TotalTime>
  <Words>624</Words>
  <Application>Microsoft Office PowerPoint</Application>
  <PresentationFormat>Widescreen</PresentationFormat>
  <Paragraphs>57</Paragraphs>
  <Slides>23</Slides>
  <Notes>5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Microsoft Sans Serif</vt:lpstr>
      <vt:lpstr>Wingdings 3</vt:lpstr>
      <vt:lpstr>Ion</vt:lpstr>
      <vt:lpstr>Hotel Reservation  Analysis by Kandra Aashritha</vt:lpstr>
      <vt:lpstr>Project Description</vt:lpstr>
      <vt:lpstr>Approach</vt:lpstr>
      <vt:lpstr>Tech-Stack Used</vt:lpstr>
      <vt:lpstr> The dataset includes the following columns:</vt:lpstr>
      <vt:lpstr> Overview of dataset           </vt:lpstr>
      <vt:lpstr>Questions: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 Analysis by THAKUR ARYAN SINGH</dc:title>
  <dc:subject/>
  <dc:creator>Aryan Singh</dc:creator>
  <cp:lastModifiedBy>AASHRITHA KANDRA</cp:lastModifiedBy>
  <cp:revision>2</cp:revision>
  <dcterms:created xsi:type="dcterms:W3CDTF">2024-05-19T11:53:22Z</dcterms:created>
  <dcterms:modified xsi:type="dcterms:W3CDTF">2024-05-21T18:31:09Z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